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Calibri" panose="020F0502020204030204" pitchFamily="34" charset="0"/>
      <p:regular r:id="rId7"/>
      <p:bold r:id="rId8"/>
      <p:italic r:id="rId9"/>
      <p:boldItalic r:id="rId10"/>
    </p:embeddedFont>
    <p:embeddedFont>
      <p:font typeface="Open Sans" panose="020B06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5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Purchases by</a:t>
            </a:r>
            <a:r>
              <a:rPr lang="en-US" baseline="0"/>
              <a:t> Genre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'Q1'!$B$1</c:f>
              <c:strCache>
                <c:ptCount val="1"/>
                <c:pt idx="0">
                  <c:v>Purchases</c:v>
                </c:pt>
              </c:strCache>
            </c:strRef>
          </c:tx>
          <c:spPr>
            <a:solidFill>
              <a:schemeClr val="accent1"/>
            </a:solidFill>
            <a:ln>
              <a:noFill/>
            </a:ln>
            <a:effectLst/>
          </c:spPr>
          <c:invertIfNegative val="0"/>
          <c:cat>
            <c:strRef>
              <c:f>'Q1'!$A$2:$A$17</c:f>
              <c:strCache>
                <c:ptCount val="16"/>
                <c:pt idx="0">
                  <c:v>Rock</c:v>
                </c:pt>
                <c:pt idx="1">
                  <c:v>Latin</c:v>
                </c:pt>
                <c:pt idx="2">
                  <c:v>Metal</c:v>
                </c:pt>
                <c:pt idx="3">
                  <c:v>Alternative &amp; Punk</c:v>
                </c:pt>
                <c:pt idx="4">
                  <c:v>Jazz</c:v>
                </c:pt>
                <c:pt idx="5">
                  <c:v>Blues</c:v>
                </c:pt>
                <c:pt idx="6">
                  <c:v>TV Shows</c:v>
                </c:pt>
                <c:pt idx="7">
                  <c:v>R&amp;B/Soul</c:v>
                </c:pt>
                <c:pt idx="8">
                  <c:v>Classical</c:v>
                </c:pt>
                <c:pt idx="9">
                  <c:v>Reggae</c:v>
                </c:pt>
                <c:pt idx="10">
                  <c:v>Drama</c:v>
                </c:pt>
                <c:pt idx="11">
                  <c:v>Pop</c:v>
                </c:pt>
                <c:pt idx="12">
                  <c:v>Soundtrack</c:v>
                </c:pt>
                <c:pt idx="13">
                  <c:v>Sci Fi &amp; Fantasy</c:v>
                </c:pt>
                <c:pt idx="14">
                  <c:v>Hip Hop/Rap</c:v>
                </c:pt>
                <c:pt idx="15">
                  <c:v>Bossa Nova</c:v>
                </c:pt>
              </c:strCache>
            </c:strRef>
          </c:cat>
          <c:val>
            <c:numRef>
              <c:f>'Q1'!$B$2:$B$17</c:f>
              <c:numCache>
                <c:formatCode>General</c:formatCode>
                <c:ptCount val="16"/>
                <c:pt idx="0">
                  <c:v>835</c:v>
                </c:pt>
                <c:pt idx="1">
                  <c:v>386</c:v>
                </c:pt>
                <c:pt idx="2">
                  <c:v>264</c:v>
                </c:pt>
                <c:pt idx="3">
                  <c:v>244</c:v>
                </c:pt>
                <c:pt idx="4">
                  <c:v>80</c:v>
                </c:pt>
                <c:pt idx="5">
                  <c:v>61</c:v>
                </c:pt>
                <c:pt idx="6">
                  <c:v>47</c:v>
                </c:pt>
                <c:pt idx="7">
                  <c:v>41</c:v>
                </c:pt>
                <c:pt idx="8">
                  <c:v>41</c:v>
                </c:pt>
                <c:pt idx="9">
                  <c:v>30</c:v>
                </c:pt>
                <c:pt idx="10">
                  <c:v>29</c:v>
                </c:pt>
                <c:pt idx="11">
                  <c:v>28</c:v>
                </c:pt>
                <c:pt idx="12">
                  <c:v>20</c:v>
                </c:pt>
                <c:pt idx="13">
                  <c:v>20</c:v>
                </c:pt>
                <c:pt idx="14">
                  <c:v>17</c:v>
                </c:pt>
                <c:pt idx="15">
                  <c:v>15</c:v>
                </c:pt>
              </c:numCache>
            </c:numRef>
          </c:val>
          <c:extLst>
            <c:ext xmlns:c16="http://schemas.microsoft.com/office/drawing/2014/chart" uri="{C3380CC4-5D6E-409C-BE32-E72D297353CC}">
              <c16:uniqueId val="{00000000-9C66-4576-AFC8-69098D0F086F}"/>
            </c:ext>
          </c:extLst>
        </c:ser>
        <c:dLbls>
          <c:showLegendKey val="0"/>
          <c:showVal val="0"/>
          <c:showCatName val="0"/>
          <c:showSerName val="0"/>
          <c:showPercent val="0"/>
          <c:showBubbleSize val="0"/>
        </c:dLbls>
        <c:gapWidth val="219"/>
        <c:overlap val="-27"/>
        <c:axId val="2028300623"/>
        <c:axId val="1115530495"/>
      </c:barChart>
      <c:catAx>
        <c:axId val="202830062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Genre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5530495"/>
        <c:crosses val="autoZero"/>
        <c:auto val="1"/>
        <c:lblAlgn val="ctr"/>
        <c:lblOffset val="100"/>
        <c:noMultiLvlLbl val="0"/>
      </c:catAx>
      <c:valAx>
        <c:axId val="11155304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Purchases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83006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en-US"/>
              <a:t>Media</a:t>
            </a:r>
            <a:r>
              <a:rPr lang="en-US" baseline="0"/>
              <a:t> Type by Sales</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004C-461F-AA4D-5D145C54B814}"/>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004C-461F-AA4D-5D145C54B814}"/>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004C-461F-AA4D-5D145C54B814}"/>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004C-461F-AA4D-5D145C54B814}"/>
              </c:ext>
            </c:extLst>
          </c:dPt>
          <c:dPt>
            <c:idx val="4"/>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004C-461F-AA4D-5D145C54B814}"/>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'Q2'!$A$1:$A$5</c:f>
              <c:strCache>
                <c:ptCount val="5"/>
                <c:pt idx="0">
                  <c:v>AAC audio file</c:v>
                </c:pt>
                <c:pt idx="1">
                  <c:v>MPEG audio file</c:v>
                </c:pt>
                <c:pt idx="2">
                  <c:v>Protected AAC audio file</c:v>
                </c:pt>
                <c:pt idx="3">
                  <c:v>Protected MPEG-4 video file</c:v>
                </c:pt>
                <c:pt idx="4">
                  <c:v>Purchased AAC audio file</c:v>
                </c:pt>
              </c:strCache>
            </c:strRef>
          </c:cat>
          <c:val>
            <c:numRef>
              <c:f>'Q2'!$B$1:$B$5</c:f>
              <c:numCache>
                <c:formatCode>General</c:formatCode>
                <c:ptCount val="5"/>
                <c:pt idx="0">
                  <c:v>3</c:v>
                </c:pt>
                <c:pt idx="1">
                  <c:v>59</c:v>
                </c:pt>
                <c:pt idx="2">
                  <c:v>34</c:v>
                </c:pt>
                <c:pt idx="3">
                  <c:v>29</c:v>
                </c:pt>
                <c:pt idx="4">
                  <c:v>3</c:v>
                </c:pt>
              </c:numCache>
            </c:numRef>
          </c:val>
          <c:extLst>
            <c:ext xmlns:c16="http://schemas.microsoft.com/office/drawing/2014/chart" uri="{C3380CC4-5D6E-409C-BE32-E72D297353CC}">
              <c16:uniqueId val="{0000000A-004C-461F-AA4D-5D145C54B814}"/>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Top</a:t>
            </a:r>
            <a:r>
              <a:rPr lang="en-US" baseline="0"/>
              <a:t> 10 Artist by sales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'Q3'!$B$1</c:f>
              <c:strCache>
                <c:ptCount val="1"/>
                <c:pt idx="0">
                  <c:v>popular</c:v>
                </c:pt>
              </c:strCache>
            </c:strRef>
          </c:tx>
          <c:spPr>
            <a:solidFill>
              <a:schemeClr val="accent1"/>
            </a:solidFill>
            <a:ln>
              <a:noFill/>
            </a:ln>
            <a:effectLst/>
          </c:spPr>
          <c:invertIfNegative val="0"/>
          <c:cat>
            <c:strRef>
              <c:f>'Q3'!$A$2:$A$11</c:f>
              <c:strCache>
                <c:ptCount val="10"/>
                <c:pt idx="0">
                  <c:v>Iron Maiden</c:v>
                </c:pt>
                <c:pt idx="1">
                  <c:v>U2</c:v>
                </c:pt>
                <c:pt idx="2">
                  <c:v>Metallica</c:v>
                </c:pt>
                <c:pt idx="3">
                  <c:v>Led Zeppelin</c:v>
                </c:pt>
                <c:pt idx="4">
                  <c:v>Os Paralamas Do Sucesso</c:v>
                </c:pt>
                <c:pt idx="5">
                  <c:v>Deep Purple</c:v>
                </c:pt>
                <c:pt idx="6">
                  <c:v>Faith No More</c:v>
                </c:pt>
                <c:pt idx="7">
                  <c:v>Lost</c:v>
                </c:pt>
                <c:pt idx="8">
                  <c:v>Eric Clapton</c:v>
                </c:pt>
                <c:pt idx="9">
                  <c:v>R.E.M.</c:v>
                </c:pt>
              </c:strCache>
            </c:strRef>
          </c:cat>
          <c:val>
            <c:numRef>
              <c:f>'Q3'!$B$2:$B$11</c:f>
              <c:numCache>
                <c:formatCode>General</c:formatCode>
                <c:ptCount val="10"/>
                <c:pt idx="0">
                  <c:v>140</c:v>
                </c:pt>
                <c:pt idx="1">
                  <c:v>107</c:v>
                </c:pt>
                <c:pt idx="2">
                  <c:v>91</c:v>
                </c:pt>
                <c:pt idx="3">
                  <c:v>87</c:v>
                </c:pt>
                <c:pt idx="4">
                  <c:v>45</c:v>
                </c:pt>
                <c:pt idx="5">
                  <c:v>44</c:v>
                </c:pt>
                <c:pt idx="6">
                  <c:v>42</c:v>
                </c:pt>
                <c:pt idx="7">
                  <c:v>41</c:v>
                </c:pt>
                <c:pt idx="8">
                  <c:v>40</c:v>
                </c:pt>
                <c:pt idx="9">
                  <c:v>39</c:v>
                </c:pt>
              </c:numCache>
            </c:numRef>
          </c:val>
          <c:extLst>
            <c:ext xmlns:c16="http://schemas.microsoft.com/office/drawing/2014/chart" uri="{C3380CC4-5D6E-409C-BE32-E72D297353CC}">
              <c16:uniqueId val="{00000000-B03A-44BA-96A9-B45239640138}"/>
            </c:ext>
          </c:extLst>
        </c:ser>
        <c:dLbls>
          <c:showLegendKey val="0"/>
          <c:showVal val="0"/>
          <c:showCatName val="0"/>
          <c:showSerName val="0"/>
          <c:showPercent val="0"/>
          <c:showBubbleSize val="0"/>
        </c:dLbls>
        <c:gapWidth val="219"/>
        <c:overlap val="-27"/>
        <c:axId val="495811871"/>
        <c:axId val="1115440719"/>
      </c:barChart>
      <c:catAx>
        <c:axId val="4958118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Artists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5440719"/>
        <c:crosses val="autoZero"/>
        <c:auto val="1"/>
        <c:lblAlgn val="ctr"/>
        <c:lblOffset val="100"/>
        <c:noMultiLvlLbl val="0"/>
      </c:catAx>
      <c:valAx>
        <c:axId val="11154407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r>
                  <a:rPr lang="en-US" baseline="0"/>
                  <a:t> of Sales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58118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Sales Vs. Count</a:t>
            </a:r>
            <a:r>
              <a:rPr lang="en-US" baseline="0"/>
              <a:t> by country</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Sheet5!$B$1</c:f>
              <c:strCache>
                <c:ptCount val="1"/>
                <c:pt idx="0">
                  <c:v>Sales</c:v>
                </c:pt>
              </c:strCache>
            </c:strRef>
          </c:tx>
          <c:spPr>
            <a:solidFill>
              <a:schemeClr val="accent1"/>
            </a:solidFill>
            <a:ln>
              <a:noFill/>
            </a:ln>
            <a:effectLst/>
          </c:spPr>
          <c:invertIfNegative val="0"/>
          <c:cat>
            <c:strRef>
              <c:f>Sheet5!$A$2:$A$25</c:f>
              <c:strCache>
                <c:ptCount val="24"/>
                <c:pt idx="0">
                  <c:v>USA</c:v>
                </c:pt>
                <c:pt idx="1">
                  <c:v>Canada</c:v>
                </c:pt>
                <c:pt idx="2">
                  <c:v>France</c:v>
                </c:pt>
                <c:pt idx="3">
                  <c:v>Brazil</c:v>
                </c:pt>
                <c:pt idx="4">
                  <c:v>Germany</c:v>
                </c:pt>
                <c:pt idx="5">
                  <c:v>United Kingdom</c:v>
                </c:pt>
                <c:pt idx="6">
                  <c:v>Czech Republic</c:v>
                </c:pt>
                <c:pt idx="7">
                  <c:v>Portugal</c:v>
                </c:pt>
                <c:pt idx="8">
                  <c:v>India</c:v>
                </c:pt>
                <c:pt idx="9">
                  <c:v>Chile</c:v>
                </c:pt>
                <c:pt idx="10">
                  <c:v>Ireland</c:v>
                </c:pt>
                <c:pt idx="11">
                  <c:v>Hungary</c:v>
                </c:pt>
                <c:pt idx="12">
                  <c:v>Austria</c:v>
                </c:pt>
                <c:pt idx="13">
                  <c:v>Finland</c:v>
                </c:pt>
                <c:pt idx="14">
                  <c:v>Netherlands</c:v>
                </c:pt>
                <c:pt idx="15">
                  <c:v>Norway</c:v>
                </c:pt>
                <c:pt idx="16">
                  <c:v>Sweden</c:v>
                </c:pt>
                <c:pt idx="17">
                  <c:v>Spain</c:v>
                </c:pt>
                <c:pt idx="18">
                  <c:v>Poland</c:v>
                </c:pt>
                <c:pt idx="19">
                  <c:v>Italy</c:v>
                </c:pt>
                <c:pt idx="20">
                  <c:v>Denmark</c:v>
                </c:pt>
                <c:pt idx="21">
                  <c:v>Belgium</c:v>
                </c:pt>
                <c:pt idx="22">
                  <c:v>Australia</c:v>
                </c:pt>
                <c:pt idx="23">
                  <c:v>Argentina</c:v>
                </c:pt>
              </c:strCache>
            </c:strRef>
          </c:cat>
          <c:val>
            <c:numRef>
              <c:f>Sheet5!$B$2:$B$25</c:f>
              <c:numCache>
                <c:formatCode>General</c:formatCode>
                <c:ptCount val="24"/>
                <c:pt idx="0">
                  <c:v>523.05999999999995</c:v>
                </c:pt>
                <c:pt idx="1">
                  <c:v>303.95999999999998</c:v>
                </c:pt>
                <c:pt idx="2">
                  <c:v>195.1</c:v>
                </c:pt>
                <c:pt idx="3">
                  <c:v>190.1</c:v>
                </c:pt>
                <c:pt idx="4">
                  <c:v>156.47999999999999</c:v>
                </c:pt>
                <c:pt idx="5">
                  <c:v>112.86</c:v>
                </c:pt>
                <c:pt idx="6">
                  <c:v>90.24</c:v>
                </c:pt>
                <c:pt idx="7">
                  <c:v>77.239999999999995</c:v>
                </c:pt>
                <c:pt idx="8">
                  <c:v>75.260000000000005</c:v>
                </c:pt>
                <c:pt idx="9">
                  <c:v>46.62</c:v>
                </c:pt>
                <c:pt idx="10">
                  <c:v>45.62</c:v>
                </c:pt>
                <c:pt idx="11">
                  <c:v>45.62</c:v>
                </c:pt>
                <c:pt idx="12">
                  <c:v>42.62</c:v>
                </c:pt>
                <c:pt idx="13">
                  <c:v>41.62</c:v>
                </c:pt>
                <c:pt idx="14">
                  <c:v>40.619999999999997</c:v>
                </c:pt>
                <c:pt idx="15">
                  <c:v>39.619999999999997</c:v>
                </c:pt>
                <c:pt idx="16">
                  <c:v>38.619999999999997</c:v>
                </c:pt>
                <c:pt idx="17">
                  <c:v>37.619999999999997</c:v>
                </c:pt>
                <c:pt idx="18">
                  <c:v>37.619999999999997</c:v>
                </c:pt>
                <c:pt idx="19">
                  <c:v>37.619999999999997</c:v>
                </c:pt>
                <c:pt idx="20">
                  <c:v>37.619999999999997</c:v>
                </c:pt>
                <c:pt idx="21">
                  <c:v>37.619999999999997</c:v>
                </c:pt>
                <c:pt idx="22">
                  <c:v>37.619999999999997</c:v>
                </c:pt>
                <c:pt idx="23">
                  <c:v>37.619999999999997</c:v>
                </c:pt>
              </c:numCache>
            </c:numRef>
          </c:val>
          <c:extLst>
            <c:ext xmlns:c16="http://schemas.microsoft.com/office/drawing/2014/chart" uri="{C3380CC4-5D6E-409C-BE32-E72D297353CC}">
              <c16:uniqueId val="{00000000-4277-45FE-92D5-3659B58DE784}"/>
            </c:ext>
          </c:extLst>
        </c:ser>
        <c:ser>
          <c:idx val="1"/>
          <c:order val="1"/>
          <c:tx>
            <c:strRef>
              <c:f>Sheet5!$C$1</c:f>
              <c:strCache>
                <c:ptCount val="1"/>
                <c:pt idx="0">
                  <c:v>No_Tracks</c:v>
                </c:pt>
              </c:strCache>
            </c:strRef>
          </c:tx>
          <c:spPr>
            <a:solidFill>
              <a:schemeClr val="accent2"/>
            </a:solidFill>
            <a:ln>
              <a:noFill/>
            </a:ln>
            <a:effectLst/>
          </c:spPr>
          <c:invertIfNegative val="0"/>
          <c:cat>
            <c:strRef>
              <c:f>Sheet5!$A$2:$A$25</c:f>
              <c:strCache>
                <c:ptCount val="24"/>
                <c:pt idx="0">
                  <c:v>USA</c:v>
                </c:pt>
                <c:pt idx="1">
                  <c:v>Canada</c:v>
                </c:pt>
                <c:pt idx="2">
                  <c:v>France</c:v>
                </c:pt>
                <c:pt idx="3">
                  <c:v>Brazil</c:v>
                </c:pt>
                <c:pt idx="4">
                  <c:v>Germany</c:v>
                </c:pt>
                <c:pt idx="5">
                  <c:v>United Kingdom</c:v>
                </c:pt>
                <c:pt idx="6">
                  <c:v>Czech Republic</c:v>
                </c:pt>
                <c:pt idx="7">
                  <c:v>Portugal</c:v>
                </c:pt>
                <c:pt idx="8">
                  <c:v>India</c:v>
                </c:pt>
                <c:pt idx="9">
                  <c:v>Chile</c:v>
                </c:pt>
                <c:pt idx="10">
                  <c:v>Ireland</c:v>
                </c:pt>
                <c:pt idx="11">
                  <c:v>Hungary</c:v>
                </c:pt>
                <c:pt idx="12">
                  <c:v>Austria</c:v>
                </c:pt>
                <c:pt idx="13">
                  <c:v>Finland</c:v>
                </c:pt>
                <c:pt idx="14">
                  <c:v>Netherlands</c:v>
                </c:pt>
                <c:pt idx="15">
                  <c:v>Norway</c:v>
                </c:pt>
                <c:pt idx="16">
                  <c:v>Sweden</c:v>
                </c:pt>
                <c:pt idx="17">
                  <c:v>Spain</c:v>
                </c:pt>
                <c:pt idx="18">
                  <c:v>Poland</c:v>
                </c:pt>
                <c:pt idx="19">
                  <c:v>Italy</c:v>
                </c:pt>
                <c:pt idx="20">
                  <c:v>Denmark</c:v>
                </c:pt>
                <c:pt idx="21">
                  <c:v>Belgium</c:v>
                </c:pt>
                <c:pt idx="22">
                  <c:v>Australia</c:v>
                </c:pt>
                <c:pt idx="23">
                  <c:v>Argentina</c:v>
                </c:pt>
              </c:strCache>
            </c:strRef>
          </c:cat>
          <c:val>
            <c:numRef>
              <c:f>Sheet5!$C$2:$C$25</c:f>
              <c:numCache>
                <c:formatCode>General</c:formatCode>
                <c:ptCount val="24"/>
                <c:pt idx="0">
                  <c:v>494</c:v>
                </c:pt>
                <c:pt idx="1">
                  <c:v>304</c:v>
                </c:pt>
                <c:pt idx="2">
                  <c:v>190</c:v>
                </c:pt>
                <c:pt idx="3">
                  <c:v>190</c:v>
                </c:pt>
                <c:pt idx="4">
                  <c:v>152</c:v>
                </c:pt>
                <c:pt idx="5">
                  <c:v>114</c:v>
                </c:pt>
                <c:pt idx="6">
                  <c:v>76</c:v>
                </c:pt>
                <c:pt idx="7">
                  <c:v>76</c:v>
                </c:pt>
                <c:pt idx="8">
                  <c:v>74</c:v>
                </c:pt>
                <c:pt idx="9">
                  <c:v>38</c:v>
                </c:pt>
                <c:pt idx="10">
                  <c:v>38</c:v>
                </c:pt>
                <c:pt idx="11">
                  <c:v>38</c:v>
                </c:pt>
                <c:pt idx="12">
                  <c:v>38</c:v>
                </c:pt>
                <c:pt idx="13">
                  <c:v>38</c:v>
                </c:pt>
                <c:pt idx="14">
                  <c:v>38</c:v>
                </c:pt>
                <c:pt idx="15">
                  <c:v>38</c:v>
                </c:pt>
                <c:pt idx="16">
                  <c:v>38</c:v>
                </c:pt>
                <c:pt idx="17">
                  <c:v>38</c:v>
                </c:pt>
                <c:pt idx="18">
                  <c:v>38</c:v>
                </c:pt>
                <c:pt idx="19">
                  <c:v>38</c:v>
                </c:pt>
                <c:pt idx="20">
                  <c:v>38</c:v>
                </c:pt>
                <c:pt idx="21">
                  <c:v>38</c:v>
                </c:pt>
                <c:pt idx="22">
                  <c:v>38</c:v>
                </c:pt>
                <c:pt idx="23">
                  <c:v>38</c:v>
                </c:pt>
              </c:numCache>
            </c:numRef>
          </c:val>
          <c:extLst>
            <c:ext xmlns:c16="http://schemas.microsoft.com/office/drawing/2014/chart" uri="{C3380CC4-5D6E-409C-BE32-E72D297353CC}">
              <c16:uniqueId val="{00000001-4277-45FE-92D5-3659B58DE784}"/>
            </c:ext>
          </c:extLst>
        </c:ser>
        <c:dLbls>
          <c:showLegendKey val="0"/>
          <c:showVal val="0"/>
          <c:showCatName val="0"/>
          <c:showSerName val="0"/>
          <c:showPercent val="0"/>
          <c:showBubbleSize val="0"/>
        </c:dLbls>
        <c:gapWidth val="219"/>
        <c:overlap val="-27"/>
        <c:axId val="369192079"/>
        <c:axId val="150763695"/>
      </c:barChart>
      <c:catAx>
        <c:axId val="369192079"/>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Country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763695"/>
        <c:crosses val="autoZero"/>
        <c:auto val="1"/>
        <c:lblAlgn val="ctr"/>
        <c:lblOffset val="100"/>
        <c:noMultiLvlLbl val="0"/>
      </c:catAx>
      <c:valAx>
        <c:axId val="1507636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Cost /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92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5865541" y="1529962"/>
            <a:ext cx="2846788" cy="3034604"/>
          </a:xfrm>
          <a:prstGeom prst="rect">
            <a:avLst/>
          </a:prstGeom>
          <a:solidFill>
            <a:srgbClr val="EFEFEF"/>
          </a:solidFill>
          <a:ln w="9525" cap="flat" cmpd="sng">
            <a:solidFill>
              <a:srgbClr val="999999"/>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1600"/>
              </a:spcAft>
              <a:buNone/>
            </a:pPr>
            <a:r>
              <a:rPr lang="en-US" dirty="0">
                <a:solidFill>
                  <a:schemeClr val="tx1"/>
                </a:solidFill>
                <a:latin typeface="Open Sans"/>
                <a:ea typeface="Open Sans"/>
                <a:cs typeface="Open Sans"/>
                <a:sym typeface="Open Sans"/>
              </a:rPr>
              <a:t>Based on the analyzed data, rock emerges as the leading genre in terms of sales (purchases), followed by Latin, Metal, and Alt &amp; Punk, respectively. It's worth noting that this analysis is based on data from genres with a minimum of 15 or more purchases.</a:t>
            </a:r>
            <a:endParaRPr dirty="0">
              <a:solidFill>
                <a:schemeClr val="tx1"/>
              </a:solidFill>
              <a:latin typeface="Open Sans"/>
              <a:ea typeface="Open Sans"/>
              <a:cs typeface="Open Sans"/>
              <a:sym typeface="Open Sans"/>
            </a:endParaRPr>
          </a:p>
        </p:txBody>
      </p:sp>
      <p:sp>
        <p:nvSpPr>
          <p:cNvPr id="56" name="Shape 56"/>
          <p:cNvSpPr txBox="1">
            <a:spLocks noGrp="1"/>
          </p:cNvSpPr>
          <p:nvPr>
            <p:ph type="title"/>
          </p:nvPr>
        </p:nvSpPr>
        <p:spPr>
          <a:xfrm>
            <a:off x="0" y="0"/>
            <a:ext cx="9144000" cy="795600"/>
          </a:xfrm>
          <a:prstGeom prst="rect">
            <a:avLst/>
          </a:prstGeom>
          <a:solidFill>
            <a:srgbClr val="073763"/>
          </a:solidFill>
        </p:spPr>
        <p:txBody>
          <a:bodyPr spcFirstLastPara="1" wrap="square" lIns="91425" tIns="91425" rIns="91425" bIns="91425" anchor="ctr" anchorCtr="0">
            <a:noAutofit/>
          </a:bodyPr>
          <a:lstStyle/>
          <a:p>
            <a:pPr marL="0" lvl="0" indent="0" rtl="0">
              <a:spcBef>
                <a:spcPts val="0"/>
              </a:spcBef>
              <a:spcAft>
                <a:spcPts val="0"/>
              </a:spcAft>
              <a:buNone/>
            </a:pPr>
            <a:r>
              <a:rPr lang="en" dirty="0">
                <a:solidFill>
                  <a:srgbClr val="FFFFFF"/>
                </a:solidFill>
                <a:latin typeface="Open Sans"/>
                <a:ea typeface="Open Sans"/>
                <a:cs typeface="Open Sans"/>
                <a:sym typeface="Open Sans"/>
              </a:rPr>
              <a:t>  Number of purchases by genre</a:t>
            </a:r>
            <a:endParaRPr dirty="0">
              <a:solidFill>
                <a:srgbClr val="FFFFFF"/>
              </a:solidFill>
              <a:latin typeface="Open Sans"/>
              <a:ea typeface="Open Sans"/>
              <a:cs typeface="Open Sans"/>
              <a:sym typeface="Open Sans"/>
            </a:endParaRPr>
          </a:p>
        </p:txBody>
      </p:sp>
      <p:graphicFrame>
        <p:nvGraphicFramePr>
          <p:cNvPr id="4" name="Chart 3">
            <a:extLst>
              <a:ext uri="{FF2B5EF4-FFF2-40B4-BE49-F238E27FC236}">
                <a16:creationId xmlns:a16="http://schemas.microsoft.com/office/drawing/2014/main" id="{D0F2C21C-A6AA-7518-1228-D108BB15D00E}"/>
              </a:ext>
            </a:extLst>
          </p:cNvPr>
          <p:cNvGraphicFramePr>
            <a:graphicFrameLocks/>
          </p:cNvGraphicFramePr>
          <p:nvPr>
            <p:extLst>
              <p:ext uri="{D42A27DB-BD31-4B8C-83A1-F6EECF244321}">
                <p14:modId xmlns:p14="http://schemas.microsoft.com/office/powerpoint/2010/main" val="2333845969"/>
              </p:ext>
            </p:extLst>
          </p:nvPr>
        </p:nvGraphicFramePr>
        <p:xfrm>
          <a:off x="-83449" y="1008952"/>
          <a:ext cx="5725965" cy="344410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5352585" y="1418450"/>
            <a:ext cx="3591300" cy="3072600"/>
          </a:xfrm>
          <a:prstGeom prst="rect">
            <a:avLst/>
          </a:prstGeom>
          <a:solidFill>
            <a:srgbClr val="EFEFEF"/>
          </a:solidFill>
          <a:ln w="9525" cap="flat" cmpd="sng">
            <a:solidFill>
              <a:srgbClr val="999999"/>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1600"/>
              </a:spcAft>
              <a:buNone/>
            </a:pPr>
            <a:r>
              <a:rPr lang="en-US" b="0" i="0" dirty="0">
                <a:solidFill>
                  <a:schemeClr val="tx1"/>
                </a:solidFill>
                <a:effectLst/>
                <a:latin typeface="Söhne"/>
              </a:rPr>
              <a:t>According to the data represented in the pie chart, the predominant media format is MPEG audio, with AAC audio files and Protected AAC files coming in as the second and third most commonly used formats, respectively</a:t>
            </a:r>
            <a:r>
              <a:rPr lang="en-US" b="0" i="0" dirty="0">
                <a:solidFill>
                  <a:srgbClr val="D1D5DB"/>
                </a:solidFill>
                <a:effectLst/>
                <a:latin typeface="Söhne"/>
              </a:rPr>
              <a:t>.</a:t>
            </a:r>
            <a:endParaRPr dirty="0">
              <a:latin typeface="Open Sans"/>
              <a:ea typeface="Open Sans"/>
              <a:cs typeface="Open Sans"/>
              <a:sym typeface="Open Sans"/>
            </a:endParaRPr>
          </a:p>
        </p:txBody>
      </p:sp>
      <p:sp>
        <p:nvSpPr>
          <p:cNvPr id="62" name="Shape 62"/>
          <p:cNvSpPr/>
          <p:nvPr/>
        </p:nvSpPr>
        <p:spPr>
          <a:xfrm>
            <a:off x="354300" y="1418450"/>
            <a:ext cx="4550700" cy="3072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&lt;visualization&gt;</a:t>
            </a:r>
            <a:endParaRPr/>
          </a:p>
        </p:txBody>
      </p:sp>
      <p:sp>
        <p:nvSpPr>
          <p:cNvPr id="63" name="Shape 63"/>
          <p:cNvSpPr txBox="1">
            <a:spLocks noGrp="1"/>
          </p:cNvSpPr>
          <p:nvPr>
            <p:ph type="title"/>
          </p:nvPr>
        </p:nvSpPr>
        <p:spPr>
          <a:xfrm>
            <a:off x="0" y="0"/>
            <a:ext cx="9144000" cy="795600"/>
          </a:xfrm>
          <a:prstGeom prst="rect">
            <a:avLst/>
          </a:prstGeom>
          <a:solidFill>
            <a:srgbClr val="073763"/>
          </a:solidFill>
        </p:spPr>
        <p:txBody>
          <a:bodyPr spcFirstLastPara="1" wrap="square" lIns="91425" tIns="91425" rIns="91425" bIns="91425" anchor="ctr" anchorCtr="0">
            <a:noAutofit/>
          </a:bodyPr>
          <a:lstStyle/>
          <a:p>
            <a:pPr marL="0" lvl="0" indent="0" rtl="0">
              <a:spcBef>
                <a:spcPts val="0"/>
              </a:spcBef>
              <a:spcAft>
                <a:spcPts val="0"/>
              </a:spcAft>
              <a:buNone/>
            </a:pPr>
            <a:r>
              <a:rPr lang="en" dirty="0">
                <a:solidFill>
                  <a:srgbClr val="FFFFFF"/>
                </a:solidFill>
                <a:latin typeface="Open Sans"/>
                <a:ea typeface="Open Sans"/>
                <a:cs typeface="Open Sans"/>
                <a:sym typeface="Open Sans"/>
              </a:rPr>
              <a:t>  Purchases by Media Type</a:t>
            </a:r>
            <a:endParaRPr dirty="0">
              <a:solidFill>
                <a:srgbClr val="FFFFFF"/>
              </a:solidFill>
              <a:latin typeface="Open Sans"/>
              <a:ea typeface="Open Sans"/>
              <a:cs typeface="Open Sans"/>
              <a:sym typeface="Open Sans"/>
            </a:endParaRPr>
          </a:p>
        </p:txBody>
      </p:sp>
      <p:graphicFrame>
        <p:nvGraphicFramePr>
          <p:cNvPr id="2" name="Chart 1">
            <a:extLst>
              <a:ext uri="{FF2B5EF4-FFF2-40B4-BE49-F238E27FC236}">
                <a16:creationId xmlns:a16="http://schemas.microsoft.com/office/drawing/2014/main" id="{0F5152C6-DB01-BCC7-21FA-2B718BCFBBEF}"/>
              </a:ext>
            </a:extLst>
          </p:cNvPr>
          <p:cNvGraphicFramePr>
            <a:graphicFrameLocks/>
          </p:cNvGraphicFramePr>
          <p:nvPr>
            <p:extLst>
              <p:ext uri="{D42A27DB-BD31-4B8C-83A1-F6EECF244321}">
                <p14:modId xmlns:p14="http://schemas.microsoft.com/office/powerpoint/2010/main" val="915291012"/>
              </p:ext>
            </p:extLst>
          </p:nvPr>
        </p:nvGraphicFramePr>
        <p:xfrm>
          <a:off x="354300" y="1418450"/>
          <a:ext cx="4998285" cy="307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5158200" y="1418450"/>
            <a:ext cx="3591300" cy="3072600"/>
          </a:xfrm>
          <a:prstGeom prst="rect">
            <a:avLst/>
          </a:prstGeom>
          <a:solidFill>
            <a:srgbClr val="EFEFEF"/>
          </a:solidFill>
          <a:ln w="9525" cap="flat" cmpd="sng">
            <a:solidFill>
              <a:srgbClr val="999999"/>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1600"/>
              </a:spcAft>
              <a:buNone/>
            </a:pPr>
            <a:r>
              <a:rPr lang="en-US" dirty="0">
                <a:solidFill>
                  <a:schemeClr val="tx1"/>
                </a:solidFill>
                <a:latin typeface="Open Sans"/>
                <a:ea typeface="Open Sans"/>
                <a:cs typeface="Open Sans"/>
                <a:sym typeface="Open Sans"/>
              </a:rPr>
              <a:t>In the global music sales ranking, Iron Maiden claimed the coveted top position, with U2 securing the second spot. Metallica closely followed, and Led Zeppelin took the fourth position. Subsequently, the next six artists exhibited sales figures that were in close proximity to each </a:t>
            </a:r>
            <a:r>
              <a:rPr lang="en-US" dirty="0" err="1">
                <a:solidFill>
                  <a:schemeClr val="tx1"/>
                </a:solidFill>
                <a:latin typeface="Open Sans"/>
                <a:ea typeface="Open Sans"/>
                <a:cs typeface="Open Sans"/>
                <a:sym typeface="Open Sans"/>
              </a:rPr>
              <a:t>other.sale</a:t>
            </a:r>
            <a:r>
              <a:rPr lang="en-US" dirty="0">
                <a:solidFill>
                  <a:schemeClr val="tx1"/>
                </a:solidFill>
                <a:latin typeface="Open Sans"/>
                <a:ea typeface="Open Sans"/>
                <a:cs typeface="Open Sans"/>
                <a:sym typeface="Open Sans"/>
              </a:rPr>
              <a:t>.</a:t>
            </a:r>
            <a:endParaRPr dirty="0">
              <a:solidFill>
                <a:schemeClr val="tx1"/>
              </a:solidFill>
              <a:latin typeface="Open Sans"/>
              <a:ea typeface="Open Sans"/>
              <a:cs typeface="Open Sans"/>
              <a:sym typeface="Open Sans"/>
            </a:endParaRPr>
          </a:p>
        </p:txBody>
      </p:sp>
      <p:sp>
        <p:nvSpPr>
          <p:cNvPr id="69" name="Shape 69"/>
          <p:cNvSpPr/>
          <p:nvPr/>
        </p:nvSpPr>
        <p:spPr>
          <a:xfrm>
            <a:off x="354300" y="1418450"/>
            <a:ext cx="4550700" cy="3072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70" name="Shape 70"/>
          <p:cNvSpPr txBox="1">
            <a:spLocks noGrp="1"/>
          </p:cNvSpPr>
          <p:nvPr>
            <p:ph type="title"/>
          </p:nvPr>
        </p:nvSpPr>
        <p:spPr>
          <a:xfrm>
            <a:off x="0" y="0"/>
            <a:ext cx="9144000" cy="795600"/>
          </a:xfrm>
          <a:prstGeom prst="rect">
            <a:avLst/>
          </a:prstGeom>
          <a:solidFill>
            <a:srgbClr val="073763"/>
          </a:solidFill>
        </p:spPr>
        <p:txBody>
          <a:bodyPr spcFirstLastPara="1" wrap="square" lIns="91425" tIns="91425" rIns="91425" bIns="91425" anchor="ctr" anchorCtr="0">
            <a:noAutofit/>
          </a:bodyPr>
          <a:lstStyle/>
          <a:p>
            <a:pPr marL="0" lvl="0" indent="0" rtl="0">
              <a:spcBef>
                <a:spcPts val="0"/>
              </a:spcBef>
              <a:spcAft>
                <a:spcPts val="0"/>
              </a:spcAft>
              <a:buNone/>
            </a:pPr>
            <a:r>
              <a:rPr lang="en" dirty="0">
                <a:solidFill>
                  <a:srgbClr val="FFFFFF"/>
                </a:solidFill>
                <a:latin typeface="Open Sans"/>
                <a:ea typeface="Open Sans"/>
                <a:cs typeface="Open Sans"/>
                <a:sym typeface="Open Sans"/>
              </a:rPr>
              <a:t>  Top 10 Artists by sales</a:t>
            </a:r>
            <a:endParaRPr dirty="0">
              <a:solidFill>
                <a:srgbClr val="FFFFFF"/>
              </a:solidFill>
              <a:latin typeface="Open Sans"/>
              <a:ea typeface="Open Sans"/>
              <a:cs typeface="Open Sans"/>
              <a:sym typeface="Open Sans"/>
            </a:endParaRPr>
          </a:p>
        </p:txBody>
      </p:sp>
      <p:graphicFrame>
        <p:nvGraphicFramePr>
          <p:cNvPr id="2" name="Chart 1">
            <a:extLst>
              <a:ext uri="{FF2B5EF4-FFF2-40B4-BE49-F238E27FC236}">
                <a16:creationId xmlns:a16="http://schemas.microsoft.com/office/drawing/2014/main" id="{F13264C6-3B6C-89F7-DD5D-5A5532B1D028}"/>
              </a:ext>
            </a:extLst>
          </p:cNvPr>
          <p:cNvGraphicFramePr>
            <a:graphicFrameLocks/>
          </p:cNvGraphicFramePr>
          <p:nvPr>
            <p:extLst>
              <p:ext uri="{D42A27DB-BD31-4B8C-83A1-F6EECF244321}">
                <p14:modId xmlns:p14="http://schemas.microsoft.com/office/powerpoint/2010/main" val="566944795"/>
              </p:ext>
            </p:extLst>
          </p:nvPr>
        </p:nvGraphicFramePr>
        <p:xfrm>
          <a:off x="354300" y="1418450"/>
          <a:ext cx="4550700" cy="30725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body" idx="1"/>
          </p:nvPr>
        </p:nvSpPr>
        <p:spPr>
          <a:xfrm>
            <a:off x="5158200" y="1418450"/>
            <a:ext cx="3591300" cy="3072600"/>
          </a:xfrm>
          <a:prstGeom prst="rect">
            <a:avLst/>
          </a:prstGeom>
          <a:solidFill>
            <a:srgbClr val="EFEFEF"/>
          </a:solidFill>
          <a:ln w="9525" cap="flat" cmpd="sng">
            <a:solidFill>
              <a:srgbClr val="999999"/>
            </a:solidFill>
            <a:prstDash val="solid"/>
            <a:round/>
            <a:headEnd type="none" w="sm" len="sm"/>
            <a:tailEnd type="none" w="sm" len="sm"/>
          </a:ln>
        </p:spPr>
        <p:txBody>
          <a:bodyPr spcFirstLastPara="1" wrap="square" lIns="91425" tIns="91425" rIns="91425" bIns="91425" anchor="t" anchorCtr="0">
            <a:noAutofit/>
          </a:bodyPr>
          <a:lstStyle/>
          <a:p>
            <a:r>
              <a:rPr lang="en-US" sz="1800" dirty="0">
                <a:latin typeface="Calibri" panose="020F0502020204030204" pitchFamily="34" charset="0"/>
              </a:rPr>
              <a:t>The USA and Canada are the largest markets in terms of sales and tracks sold. European countries collectively have a significant share of the market, with Germany having the highest sales among them. </a:t>
            </a:r>
          </a:p>
        </p:txBody>
      </p:sp>
      <p:sp>
        <p:nvSpPr>
          <p:cNvPr id="76" name="Shape 76"/>
          <p:cNvSpPr/>
          <p:nvPr/>
        </p:nvSpPr>
        <p:spPr>
          <a:xfrm>
            <a:off x="354300" y="1418450"/>
            <a:ext cx="4550700" cy="3072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77" name="Shape 77"/>
          <p:cNvSpPr txBox="1">
            <a:spLocks noGrp="1"/>
          </p:cNvSpPr>
          <p:nvPr>
            <p:ph type="title"/>
          </p:nvPr>
        </p:nvSpPr>
        <p:spPr>
          <a:xfrm>
            <a:off x="0" y="0"/>
            <a:ext cx="9144000" cy="795600"/>
          </a:xfrm>
          <a:prstGeom prst="rect">
            <a:avLst/>
          </a:prstGeom>
          <a:solidFill>
            <a:srgbClr val="073763"/>
          </a:solidFill>
        </p:spPr>
        <p:txBody>
          <a:bodyPr spcFirstLastPara="1" wrap="square" lIns="91425" tIns="91425" rIns="91425" bIns="91425" anchor="ctr" anchorCtr="0">
            <a:noAutofit/>
          </a:bodyPr>
          <a:lstStyle/>
          <a:p>
            <a:pPr marL="0" lvl="0" indent="0" rtl="0">
              <a:spcBef>
                <a:spcPts val="0"/>
              </a:spcBef>
              <a:spcAft>
                <a:spcPts val="0"/>
              </a:spcAft>
              <a:buNone/>
            </a:pPr>
            <a:r>
              <a:rPr lang="en" dirty="0">
                <a:solidFill>
                  <a:srgbClr val="FFFFFF"/>
                </a:solidFill>
                <a:latin typeface="Open Sans"/>
                <a:ea typeface="Open Sans"/>
                <a:cs typeface="Open Sans"/>
                <a:sym typeface="Open Sans"/>
              </a:rPr>
              <a:t>  Money spent vs Number of tracks Sold</a:t>
            </a:r>
            <a:endParaRPr dirty="0">
              <a:solidFill>
                <a:srgbClr val="FFFFFF"/>
              </a:solidFill>
              <a:latin typeface="Open Sans"/>
              <a:ea typeface="Open Sans"/>
              <a:cs typeface="Open Sans"/>
              <a:sym typeface="Open Sans"/>
            </a:endParaRPr>
          </a:p>
        </p:txBody>
      </p:sp>
      <p:graphicFrame>
        <p:nvGraphicFramePr>
          <p:cNvPr id="2" name="Chart 1">
            <a:extLst>
              <a:ext uri="{FF2B5EF4-FFF2-40B4-BE49-F238E27FC236}">
                <a16:creationId xmlns:a16="http://schemas.microsoft.com/office/drawing/2014/main" id="{5070F6C6-9E55-17D5-B428-1F253A525D74}"/>
              </a:ext>
            </a:extLst>
          </p:cNvPr>
          <p:cNvGraphicFramePr>
            <a:graphicFrameLocks/>
          </p:cNvGraphicFramePr>
          <p:nvPr>
            <p:extLst>
              <p:ext uri="{D42A27DB-BD31-4B8C-83A1-F6EECF244321}">
                <p14:modId xmlns:p14="http://schemas.microsoft.com/office/powerpoint/2010/main" val="179694642"/>
              </p:ext>
            </p:extLst>
          </p:nvPr>
        </p:nvGraphicFramePr>
        <p:xfrm>
          <a:off x="241430" y="1752161"/>
          <a:ext cx="4776439" cy="30100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239</Words>
  <Application>Microsoft Office PowerPoint</Application>
  <PresentationFormat>On-screen Show (16:9)</PresentationFormat>
  <Paragraphs>19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Söhne</vt:lpstr>
      <vt:lpstr>Arial</vt:lpstr>
      <vt:lpstr>Calibri</vt:lpstr>
      <vt:lpstr>Open Sans</vt:lpstr>
      <vt:lpstr>Simple Light</vt:lpstr>
      <vt:lpstr>  Number of purchases by genre</vt:lpstr>
      <vt:lpstr>  Purchases by Media Type</vt:lpstr>
      <vt:lpstr>  Top 10 Artists by sales</vt:lpstr>
      <vt:lpstr>  Money spent vs Number of tracks Sold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Number of purchases by genre</dc:title>
  <dc:creator>M Bay</dc:creator>
  <cp:lastModifiedBy>M Bay</cp:lastModifiedBy>
  <cp:revision>1</cp:revision>
  <dcterms:modified xsi:type="dcterms:W3CDTF">2023-10-07T01:56:40Z</dcterms:modified>
</cp:coreProperties>
</file>